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10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wmf" ContentType="image/x-wmf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98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D2863-70B7-4F98-9A84-C64850DC18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8C032-D69A-4C37-825B-729E237317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665CA-0FFB-42A1-AE50-15AE3B5A3F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A40A2-4338-431E-9A05-17F7C10EFB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76D9E-E614-4D35-A883-A3968B4169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F4525-296B-41C2-9C66-F29834427A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8D8BA0-4292-4469-970B-805F5ED187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908FD-B6F2-4995-9ADD-E1A0EF8E96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EF09E-5D67-40CC-AC88-4ED17B32FF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47FD9-8058-419E-AB4C-32EF27033A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DF597-136B-4C1D-842D-4AC0F04000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D8C525C4-2EE8-4E96-BCA8-51D659C1FF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5" descr="capa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3400" y="60960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2060"/>
                </a:solidFill>
                <a:latin typeface="Trebuchet MS" pitchFamily="34" charset="0"/>
              </a:rPr>
              <a:t>Soma dos n primeiros termos de uma P.G.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81000" y="1981200"/>
            <a:ext cx="853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Para  calcularmos  a soma, usaremos a seguinte fórmula: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2143125" y="3357563"/>
          <a:ext cx="4376738" cy="1500187"/>
        </p:xfrm>
        <a:graphic>
          <a:graphicData uri="http://schemas.openxmlformats.org/presentationml/2006/ole">
            <p:oleObj spid="_x0000_s2050" name="Equação" r:id="rId4" imgW="939600" imgH="457200" progId="Equation.3">
              <p:embed/>
            </p:oleObj>
          </a:graphicData>
        </a:graphic>
      </p:graphicFrame>
      <p:pic>
        <p:nvPicPr>
          <p:cNvPr id="2053" name="Imagem 3" descr="Rodapé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Imagem 7" descr="Marca Final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62000" y="533400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002060"/>
                </a:solidFill>
                <a:latin typeface="Trebuchet MS" pitchFamily="34" charset="0"/>
              </a:rPr>
              <a:t>Veja alguns exemplos: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39750" y="1700213"/>
            <a:ext cx="8064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1) Calcule a soma dos cinqüenta primeiros termos de (3,6,12,...).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830263" y="2971800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Substituindo na fórmula, temos:</a:t>
            </a:r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1028700" y="3886200"/>
          <a:ext cx="2590800" cy="990600"/>
        </p:xfrm>
        <a:graphic>
          <a:graphicData uri="http://schemas.openxmlformats.org/presentationml/2006/ole">
            <p:oleObj spid="_x0000_s3074" name="Equation" r:id="rId4" imgW="863280" imgH="431640" progId="Equation.3">
              <p:embed/>
            </p:oleObj>
          </a:graphicData>
        </a:graphic>
      </p:graphicFrame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794125" y="41148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  S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50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= 3.(2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50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– 1)</a:t>
            </a:r>
            <a:endParaRPr lang="pt-BR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3079" name="Imagem 3" descr="Rodapé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Imagem 7" descr="Marca Final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utoUpdateAnimBg="0"/>
      <p:bldP spid="11268" grpId="0" autoUpdateAnimBg="0"/>
      <p:bldP spid="1127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Imagem 3" descr="Rodapé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14313" y="6096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2) Quantos termos da P.G. (2,6,18,...) devem ser considerados para que a soma resulte em 19682?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81000" y="19050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Substituindo na fórmula, temos: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674688" y="2717800"/>
          <a:ext cx="3681412" cy="1069975"/>
        </p:xfrm>
        <a:graphic>
          <a:graphicData uri="http://schemas.openxmlformats.org/presentationml/2006/ole">
            <p:oleObj spid="_x0000_s4098" name="Equação" r:id="rId5" imgW="1091880" imgH="457200" progId="Equation.3">
              <p:embed/>
            </p:oleObj>
          </a:graphicData>
        </a:graphic>
      </p:graphicFrame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494213" y="2971800"/>
            <a:ext cx="295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   3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n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– 1 = 19682</a:t>
            </a:r>
            <a:endParaRPr lang="pt-BR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90575" y="4090988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  3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n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= 19 683</a:t>
            </a:r>
            <a:endParaRPr lang="pt-BR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762375" y="4090988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 3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n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= 3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9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 </a:t>
            </a:r>
            <a:endParaRPr lang="pt-BR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27063" y="5072063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Logo,  n = 9</a:t>
            </a:r>
          </a:p>
        </p:txBody>
      </p:sp>
      <p:pic>
        <p:nvPicPr>
          <p:cNvPr id="4106" name="Imagem 7" descr="Marca Final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  <p:bldP spid="12293" grpId="0" autoUpdateAnimBg="0"/>
      <p:bldP spid="12294" grpId="0" autoUpdateAnimBg="0"/>
      <p:bldP spid="12295" grpId="0" autoUpdateAnimBg="0"/>
      <p:bldP spid="1229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 descr="Capa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714500" y="3402013"/>
            <a:ext cx="7215188" cy="1169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500" spc="-150" dirty="0">
                <a:solidFill>
                  <a:srgbClr val="0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PROGRESSÃO GEOMÉTRICA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500" spc="-150" dirty="0" err="1">
                <a:solidFill>
                  <a:srgbClr val="0055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P.G.</a:t>
            </a:r>
            <a:endParaRPr lang="pt-BR" sz="3500" spc="-150" dirty="0">
              <a:solidFill>
                <a:srgbClr val="00558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143500" y="6457950"/>
            <a:ext cx="4000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spc="-1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MATEMÁTICA DISCRETA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57200" y="6858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2060"/>
                </a:solidFill>
                <a:latin typeface="Trebuchet MS" pitchFamily="34" charset="0"/>
              </a:rPr>
              <a:t>OBSERVE AS SEQÜÊNCIAS: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85800" y="1600200"/>
            <a:ext cx="419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2  4  8  16 ....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371600" y="2514600"/>
            <a:ext cx="419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-2  -6  -18 ...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2667000" y="3429000"/>
            <a:ext cx="46640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-72  24  -8 ...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810000" y="4267200"/>
            <a:ext cx="3962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5  5  5  5 ...</a:t>
            </a:r>
          </a:p>
        </p:txBody>
      </p:sp>
      <p:pic>
        <p:nvPicPr>
          <p:cNvPr id="8199" name="Imagem 3" descr="Rodapé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Imagem 7" descr="Marca Fin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76" grpId="0" autoUpdateAnimBg="0"/>
      <p:bldP spid="3077" grpId="0" autoUpdateAnimBg="0"/>
      <p:bldP spid="307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09600" y="685800"/>
            <a:ext cx="7620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Essas seqüências foram construídas de forma que cada termo, a partir do segundo é igual ao anterior multiplicado por uma constante</a:t>
            </a:r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28625" y="2928938"/>
            <a:ext cx="8001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SEQÜÊNCIAS DESSE TIPO SÃO CHAMADAS DE </a:t>
            </a:r>
            <a:r>
              <a:rPr lang="pt-BR" sz="3200">
                <a:solidFill>
                  <a:srgbClr val="0070C0"/>
                </a:solidFill>
                <a:latin typeface="Trebuchet MS" pitchFamily="34" charset="0"/>
              </a:rPr>
              <a:t>PROGRESSÕES GEOMÉTRICAS</a:t>
            </a:r>
            <a:r>
              <a:rPr lang="pt-BR" sz="3200">
                <a:solidFill>
                  <a:srgbClr val="002060"/>
                </a:solidFill>
                <a:latin typeface="Trebuchet MS" pitchFamily="34" charset="0"/>
              </a:rPr>
              <a:t>.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90538" y="4572000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Essa constante , que indicaremos por </a:t>
            </a:r>
            <a:r>
              <a:rPr lang="pt-BR" sz="2800">
                <a:solidFill>
                  <a:srgbClr val="0070C0"/>
                </a:solidFill>
                <a:latin typeface="Trebuchet MS" pitchFamily="34" charset="0"/>
              </a:rPr>
              <a:t>q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, é denominada razão da progressão geométrica.</a:t>
            </a:r>
          </a:p>
        </p:txBody>
      </p:sp>
      <p:pic>
        <p:nvPicPr>
          <p:cNvPr id="9221" name="Imagem 3" descr="Rodapé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Imagem 7" descr="Marca Fin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  <p:bldP spid="410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838200" y="533400"/>
            <a:ext cx="716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2060"/>
                </a:solidFill>
                <a:latin typeface="Trebuchet MS" pitchFamily="34" charset="0"/>
              </a:rPr>
              <a:t>Assim na progressão geométrica: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07950" y="1600200"/>
            <a:ext cx="845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(2,4,8,16,....) temos q = 2 e a P.G. é crescente.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96875" y="2619375"/>
            <a:ext cx="85677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(-2,-6,-18,....) temos q = 3 e a P.G. é decrescente.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95288" y="3657600"/>
            <a:ext cx="84820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(-72,24,-8,...) temos q =        e a P.G é alternante.</a:t>
            </a:r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4427538" y="3348038"/>
          <a:ext cx="782637" cy="1216025"/>
        </p:xfrm>
        <a:graphic>
          <a:graphicData uri="http://schemas.openxmlformats.org/presentationml/2006/ole">
            <p:oleObj spid="_x0000_s1026" name="Equação" r:id="rId4" imgW="253800" imgH="393480" progId="Equation.3">
              <p:embed/>
            </p:oleObj>
          </a:graphicData>
        </a:graphic>
      </p:graphicFrame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42875" y="4714875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(5,5,5,5,....) temos q = 1 e a P.G. é constante.</a:t>
            </a:r>
          </a:p>
        </p:txBody>
      </p:sp>
      <p:pic>
        <p:nvPicPr>
          <p:cNvPr id="1032" name="Imagem 3" descr="Rodapé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Imagem 7" descr="Marca Final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  <p:bldP spid="5124" grpId="0" autoUpdateAnimBg="0"/>
      <p:bldP spid="5125" grpId="0" autoUpdateAnimBg="0"/>
      <p:bldP spid="512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33400" y="285750"/>
            <a:ext cx="80772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2060"/>
                </a:solidFill>
                <a:latin typeface="Trebuchet MS" pitchFamily="34" charset="0"/>
              </a:rPr>
              <a:t>FÓRMULA DO TERMO GERAL DA </a:t>
            </a:r>
          </a:p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2060"/>
                </a:solidFill>
                <a:latin typeface="Trebuchet MS" pitchFamily="34" charset="0"/>
              </a:rPr>
              <a:t>Progressão Geométrica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09600" y="1700213"/>
            <a:ext cx="7319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Seja (a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1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,a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2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,a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3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,.....,a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n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) uma P.G. de razão q.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04800" y="2386013"/>
            <a:ext cx="2209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Temos:</a:t>
            </a:r>
          </a:p>
        </p:txBody>
      </p:sp>
      <p:pic>
        <p:nvPicPr>
          <p:cNvPr id="10251" name="Imagem 3" descr="Rodapé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825500" y="2919413"/>
            <a:ext cx="6267450" cy="3100387"/>
            <a:chOff x="520" y="1839"/>
            <a:chExt cx="3948" cy="1953"/>
          </a:xfrm>
        </p:grpSpPr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520" y="1839"/>
              <a:ext cx="168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2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=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1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. q</a:t>
              </a:r>
            </a:p>
          </p:txBody>
        </p:sp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521" y="2205"/>
              <a:ext cx="394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3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=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2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. q   logo,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3</a:t>
              </a:r>
              <a:r>
                <a:rPr lang="pt-BR" sz="2800">
                  <a:latin typeface="Trebuchet MS" pitchFamily="34" charset="0"/>
                </a:rPr>
                <a:t> 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=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1 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.q.q</a:t>
              </a:r>
            </a:p>
          </p:txBody>
        </p:sp>
        <p:sp>
          <p:nvSpPr>
            <p:cNvPr id="6152" name="Text Box 8"/>
            <p:cNvSpPr txBox="1">
              <a:spLocks noChangeArrowheads="1"/>
            </p:cNvSpPr>
            <p:nvPr/>
          </p:nvSpPr>
          <p:spPr bwMode="auto">
            <a:xfrm>
              <a:off x="2318" y="2655"/>
              <a:ext cx="196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3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=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1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.q</a:t>
              </a:r>
              <a:r>
                <a:rPr lang="pt-BR" sz="2800" baseline="30000">
                  <a:solidFill>
                    <a:srgbClr val="002060"/>
                  </a:solidFill>
                  <a:latin typeface="Trebuchet MS" pitchFamily="34" charset="0"/>
                </a:rPr>
                <a:t>2</a:t>
              </a:r>
              <a:endParaRPr lang="pt-BR" sz="2800">
                <a:solidFill>
                  <a:srgbClr val="002060"/>
                </a:solidFill>
                <a:latin typeface="Trebuchet MS" pitchFamily="34" charset="0"/>
              </a:endParaRPr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541" y="3015"/>
              <a:ext cx="365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4  =  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3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. q   logo,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4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=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1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.q</a:t>
              </a:r>
              <a:r>
                <a:rPr lang="pt-BR" sz="2800" baseline="30000">
                  <a:solidFill>
                    <a:srgbClr val="002060"/>
                  </a:solidFill>
                  <a:latin typeface="Trebuchet MS" pitchFamily="34" charset="0"/>
                </a:rPr>
                <a:t>2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.q</a:t>
              </a:r>
              <a:r>
                <a:rPr lang="pt-BR" sz="2800"/>
                <a:t> </a:t>
              </a:r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2260" y="3465"/>
              <a:ext cx="22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4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 = a</a:t>
              </a:r>
              <a:r>
                <a:rPr lang="pt-BR" sz="2800" baseline="-25000">
                  <a:solidFill>
                    <a:srgbClr val="002060"/>
                  </a:solidFill>
                  <a:latin typeface="Trebuchet MS" pitchFamily="34" charset="0"/>
                </a:rPr>
                <a:t>1</a:t>
              </a:r>
              <a:r>
                <a:rPr lang="pt-BR" sz="2800">
                  <a:solidFill>
                    <a:srgbClr val="002060"/>
                  </a:solidFill>
                  <a:latin typeface="Trebuchet MS" pitchFamily="34" charset="0"/>
                </a:rPr>
                <a:t>.q</a:t>
              </a:r>
              <a:r>
                <a:rPr lang="pt-BR" sz="2800" baseline="30000">
                  <a:solidFill>
                    <a:srgbClr val="002060"/>
                  </a:solidFill>
                  <a:latin typeface="Trebuchet MS" pitchFamily="34" charset="0"/>
                </a:rPr>
                <a:t>3</a:t>
              </a:r>
              <a:endParaRPr lang="pt-BR" sz="2800">
                <a:solidFill>
                  <a:srgbClr val="002060"/>
                </a:solidFill>
                <a:latin typeface="Trebuchet MS" pitchFamily="34" charset="0"/>
              </a:endParaRPr>
            </a:p>
          </p:txBody>
        </p:sp>
      </p:grpSp>
      <p:pic>
        <p:nvPicPr>
          <p:cNvPr id="10253" name="Imagem 7" descr="Marca Fin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47" grpId="0" autoUpdateAnimBg="0"/>
      <p:bldP spid="614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81000" y="609600"/>
            <a:ext cx="7848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Continuando  assim podemos perceber que qualquer termo de uma P.G. pode ser expresso da seguinte forma: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362200" y="2819400"/>
            <a:ext cx="4114800" cy="650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3600" dirty="0" err="1">
                <a:solidFill>
                  <a:srgbClr val="002060"/>
                </a:solidFill>
                <a:latin typeface="Trebuchet MS" pitchFamily="34" charset="0"/>
              </a:rPr>
              <a:t>a</a:t>
            </a:r>
            <a:r>
              <a:rPr lang="pt-BR" sz="3600" baseline="-25000" dirty="0" err="1">
                <a:solidFill>
                  <a:srgbClr val="002060"/>
                </a:solidFill>
                <a:latin typeface="Trebuchet MS" pitchFamily="34" charset="0"/>
              </a:rPr>
              <a:t>n</a:t>
            </a:r>
            <a:r>
              <a:rPr lang="pt-BR" sz="3600" dirty="0">
                <a:solidFill>
                  <a:srgbClr val="002060"/>
                </a:solidFill>
                <a:latin typeface="Trebuchet MS" pitchFamily="34" charset="0"/>
              </a:rPr>
              <a:t> = a</a:t>
            </a:r>
            <a:r>
              <a:rPr lang="pt-BR" sz="3600" baseline="-25000" dirty="0">
                <a:solidFill>
                  <a:srgbClr val="002060"/>
                </a:solidFill>
                <a:latin typeface="Trebuchet MS" pitchFamily="34" charset="0"/>
              </a:rPr>
              <a:t>1</a:t>
            </a:r>
            <a:r>
              <a:rPr lang="pt-BR" sz="3600" dirty="0">
                <a:solidFill>
                  <a:srgbClr val="002060"/>
                </a:solidFill>
                <a:latin typeface="Trebuchet MS" pitchFamily="34" charset="0"/>
              </a:rPr>
              <a:t> . </a:t>
            </a:r>
            <a:r>
              <a:rPr lang="pt-BR" sz="3600" dirty="0" err="1">
                <a:solidFill>
                  <a:srgbClr val="002060"/>
                </a:solidFill>
                <a:latin typeface="Trebuchet MS" pitchFamily="34" charset="0"/>
              </a:rPr>
              <a:t>q</a:t>
            </a:r>
            <a:r>
              <a:rPr lang="pt-BR" sz="3600" baseline="30000" dirty="0" err="1">
                <a:solidFill>
                  <a:srgbClr val="002060"/>
                </a:solidFill>
                <a:latin typeface="Trebuchet MS" pitchFamily="34" charset="0"/>
              </a:rPr>
              <a:t>n</a:t>
            </a:r>
            <a:r>
              <a:rPr lang="pt-BR" sz="3600" baseline="30000" dirty="0">
                <a:solidFill>
                  <a:srgbClr val="002060"/>
                </a:solidFill>
                <a:latin typeface="Trebuchet MS" pitchFamily="34" charset="0"/>
              </a:rPr>
              <a:t>-1</a:t>
            </a:r>
            <a:endParaRPr lang="pt-BR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04800" y="4419600"/>
            <a:ext cx="84582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Onde n indica a qual termo estamos nos referindo.</a:t>
            </a:r>
          </a:p>
          <a:p>
            <a:pPr>
              <a:spcBef>
                <a:spcPct val="50000"/>
              </a:spcBef>
            </a:pPr>
            <a:endParaRPr lang="pt-BR" sz="2800">
              <a:solidFill>
                <a:srgbClr val="FFFF66"/>
              </a:solidFill>
            </a:endParaRPr>
          </a:p>
        </p:txBody>
      </p:sp>
      <p:pic>
        <p:nvPicPr>
          <p:cNvPr id="11269" name="Imagem 3" descr="Rodapé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Imagem 7" descr="Marca Fin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nimBg="1" autoUpdateAnimBg="0"/>
      <p:bldP spid="717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85800" y="609600"/>
            <a:ext cx="769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solidFill>
                  <a:srgbClr val="002060"/>
                </a:solidFill>
                <a:latin typeface="Trebuchet MS" pitchFamily="34" charset="0"/>
              </a:rPr>
              <a:t>Exemplos de aplicação da fórmula: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16764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1)  Determine o décimo termo da P.G. (1,3,9,....)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919163" y="24384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Sabemos que 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</a:rPr>
              <a:t>1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= 1 e q = 3.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920750" y="32004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Assim, substituindo na fórmula podemos escrever: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09600" y="3962400"/>
            <a:ext cx="327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10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 = 1 . 3</a:t>
            </a:r>
            <a:r>
              <a:rPr lang="pt-BR" sz="2800" baseline="30000">
                <a:solidFill>
                  <a:srgbClr val="002060"/>
                </a:solidFill>
                <a:latin typeface="Trebuchet MS" pitchFamily="34" charset="0"/>
              </a:rPr>
              <a:t>10-1</a:t>
            </a:r>
            <a:endParaRPr lang="pt-BR" sz="280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117600" y="4648200"/>
            <a:ext cx="6118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10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 = 1 . 3</a:t>
            </a:r>
            <a:r>
              <a:rPr lang="pt-BR" sz="2800" baseline="30000">
                <a:solidFill>
                  <a:srgbClr val="002060"/>
                </a:solidFill>
                <a:latin typeface="Trebuchet MS" pitchFamily="34" charset="0"/>
              </a:rPr>
              <a:t>9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,  portanto  a</a:t>
            </a:r>
            <a:r>
              <a:rPr lang="pt-BR" sz="2800" baseline="-25000">
                <a:solidFill>
                  <a:srgbClr val="002060"/>
                </a:solidFill>
                <a:latin typeface="Trebuchet MS" pitchFamily="34" charset="0"/>
              </a:rPr>
              <a:t>10 </a:t>
            </a:r>
            <a:r>
              <a:rPr lang="pt-BR" sz="2800">
                <a:solidFill>
                  <a:srgbClr val="002060"/>
                </a:solidFill>
                <a:latin typeface="Trebuchet MS" pitchFamily="34" charset="0"/>
              </a:rPr>
              <a:t>= 19683</a:t>
            </a:r>
          </a:p>
        </p:txBody>
      </p:sp>
      <p:pic>
        <p:nvPicPr>
          <p:cNvPr id="12297" name="Imagem 3" descr="Rodapé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Imagem 7" descr="Marca Fin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  <p:bldP spid="8197" grpId="0" autoUpdateAnimBg="0"/>
      <p:bldP spid="8198" grpId="0" autoUpdateAnimBg="0"/>
      <p:bldP spid="8199" grpId="0" autoUpdateAnimBg="0"/>
      <p:bldP spid="820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533400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236538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2) Numa P.G. o 4</a:t>
            </a:r>
            <a:r>
              <a:rPr lang="pt-BR" u="sng" baseline="30000">
                <a:solidFill>
                  <a:srgbClr val="002060"/>
                </a:solidFill>
                <a:latin typeface="Trebuchet MS" pitchFamily="34" charset="0"/>
              </a:rPr>
              <a:t>0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termo é igual 64 e o 1</a:t>
            </a:r>
            <a:r>
              <a:rPr lang="pt-BR" u="sng" baseline="30000">
                <a:solidFill>
                  <a:srgbClr val="002060"/>
                </a:solidFill>
                <a:latin typeface="Trebuchet MS" pitchFamily="34" charset="0"/>
              </a:rPr>
              <a:t>0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termo é igual a  1.  Determine  a razão da P.G. e, em seguida,  </a:t>
            </a:r>
          </a:p>
          <a:p>
            <a:pPr defTabSz="236538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obtenha seu  8</a:t>
            </a:r>
            <a:r>
              <a:rPr lang="pt-BR" u="sng" baseline="30000">
                <a:solidFill>
                  <a:srgbClr val="002060"/>
                </a:solidFill>
                <a:latin typeface="Trebuchet MS" pitchFamily="34" charset="0"/>
              </a:rPr>
              <a:t>0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termo.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33413" y="2214563"/>
            <a:ext cx="4443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Como 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</a:rPr>
              <a:t>4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=  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</a:rPr>
              <a:t>1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. q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</a:rPr>
              <a:t>3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, temos: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27538" y="2205038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64 = 1.q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</a:rPr>
              <a:t>3</a:t>
            </a:r>
            <a:endParaRPr lang="pt-BR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84213" y="29972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Logo,  q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</a:rPr>
              <a:t>3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= 64  então q = 4.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85800" y="38100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Usando novamente a fórmula do termo geral,  vamos determinar o 8</a:t>
            </a:r>
            <a:r>
              <a:rPr lang="pt-BR" u="sng" baseline="30000">
                <a:solidFill>
                  <a:srgbClr val="002060"/>
                </a:solidFill>
                <a:latin typeface="Trebuchet MS" pitchFamily="34" charset="0"/>
              </a:rPr>
              <a:t>0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termo: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38200" y="5000625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</a:rPr>
              <a:t>8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= 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</a:rPr>
              <a:t>1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. q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</a:rPr>
              <a:t>7</a:t>
            </a:r>
            <a:r>
              <a:rPr lang="pt-BR">
                <a:solidFill>
                  <a:srgbClr val="002060"/>
                </a:solidFill>
                <a:latin typeface="Trebuchet MS" pitchFamily="34" charset="0"/>
              </a:rPr>
              <a:t> 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  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8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= 1. 4</a:t>
            </a:r>
            <a:r>
              <a:rPr lang="pt-BR" baseline="30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7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  a</a:t>
            </a:r>
            <a:r>
              <a:rPr lang="pt-BR" baseline="-25000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8</a:t>
            </a:r>
            <a:r>
              <a:rPr lang="pt-BR">
                <a:solidFill>
                  <a:srgbClr val="002060"/>
                </a:solidFill>
                <a:latin typeface="Trebuchet MS" pitchFamily="34" charset="0"/>
                <a:sym typeface="Symbol" pitchFamily="18" charset="2"/>
              </a:rPr>
              <a:t> = 16 384</a:t>
            </a:r>
            <a:endParaRPr lang="pt-BR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13320" name="Imagem 3" descr="Rodapé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67375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Imagem 7" descr="Marca Final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97850" y="6143625"/>
            <a:ext cx="14208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20" grpId="0" autoUpdateAnimBg="0"/>
      <p:bldP spid="9221" grpId="0" autoUpdateAnimBg="0"/>
      <p:bldP spid="9222" grpId="0" autoUpdateAnimBg="0"/>
      <p:bldP spid="9223" grpId="0" autoUpdateAnimBg="0"/>
      <p:bldP spid="9224" grpId="0" autoUpdateAnimBg="0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000000"/>
    </a:dk1>
    <a:lt1>
      <a:srgbClr val="3333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AD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472</Words>
  <Application>Microsoft Office PowerPoint</Application>
  <PresentationFormat>Apresentação na tela (4:3)</PresentationFormat>
  <Paragraphs>53</Paragraphs>
  <Slides>12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Comic Sans MS</vt:lpstr>
      <vt:lpstr>Arial</vt:lpstr>
      <vt:lpstr>Times New Roman</vt:lpstr>
      <vt:lpstr>Calibri</vt:lpstr>
      <vt:lpstr>Arial Black</vt:lpstr>
      <vt:lpstr>Trebuchet MS</vt:lpstr>
      <vt:lpstr>Symbol</vt:lpstr>
      <vt:lpstr>Estrutura padrão</vt:lpstr>
      <vt:lpstr>Microsoft Equation 3.0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CEFET-RS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docente</dc:creator>
  <cp:lastModifiedBy>enexandro.nobre</cp:lastModifiedBy>
  <cp:revision>26</cp:revision>
  <dcterms:created xsi:type="dcterms:W3CDTF">2007-06-20T13:04:40Z</dcterms:created>
  <dcterms:modified xsi:type="dcterms:W3CDTF">2014-04-09T23:41:51Z</dcterms:modified>
</cp:coreProperties>
</file>